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66" r:id="rId5"/>
    <p:sldId id="280" r:id="rId6"/>
    <p:sldId id="276" r:id="rId7"/>
    <p:sldId id="277" r:id="rId8"/>
    <p:sldId id="281" r:id="rId9"/>
    <p:sldId id="267" r:id="rId10"/>
    <p:sldId id="274" r:id="rId11"/>
    <p:sldId id="273" r:id="rId12"/>
    <p:sldId id="282" r:id="rId13"/>
    <p:sldId id="275" r:id="rId14"/>
    <p:sldId id="268" r:id="rId15"/>
    <p:sldId id="269" r:id="rId16"/>
    <p:sldId id="270" r:id="rId17"/>
    <p:sldId id="271" r:id="rId18"/>
    <p:sldId id="272" r:id="rId19"/>
    <p:sldId id="257" r:id="rId20"/>
    <p:sldId id="259" r:id="rId21"/>
    <p:sldId id="258" r:id="rId22"/>
    <p:sldId id="260" r:id="rId23"/>
    <p:sldId id="264" r:id="rId24"/>
  </p:sldIdLst>
  <p:sldSz cx="9144000" cy="6858000" type="screen4x3"/>
  <p:notesSz cx="6889750" cy="1002188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45FD1EC8-45D1-45BC-A4F6-82FE265F4E86}" type="datetimeFigureOut">
              <a:rPr lang="pt-PT" smtClean="0"/>
              <a:pPr/>
              <a:t>19/09/2018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687E698-1A5D-4C8E-8276-CF23E89F5356}"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D1EC8-45D1-45BC-A4F6-82FE265F4E86}" type="datetimeFigureOut">
              <a:rPr lang="pt-PT" smtClean="0"/>
              <a:pPr/>
              <a:t>19/09/2018</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7E698-1A5D-4C8E-8276-CF23E89F5356}"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patraoneves.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vatican.v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Ética em Economia Internacional e Estudos Europeus</a:t>
            </a:r>
          </a:p>
        </p:txBody>
      </p:sp>
      <p:sp>
        <p:nvSpPr>
          <p:cNvPr id="3" name="Subtítulo 2"/>
          <p:cNvSpPr>
            <a:spLocks noGrp="1"/>
          </p:cNvSpPr>
          <p:nvPr>
            <p:ph type="subTitle" idx="1"/>
          </p:nvPr>
        </p:nvSpPr>
        <p:spPr/>
        <p:txBody>
          <a:bodyPr/>
          <a:lstStyle/>
          <a:p>
            <a:endParaRPr lang="pt-PT"/>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332656"/>
            <a:ext cx="1164859" cy="518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Por quê estudar ética num curso de economia</a:t>
            </a:r>
          </a:p>
        </p:txBody>
      </p:sp>
      <p:sp>
        <p:nvSpPr>
          <p:cNvPr id="3" name="Marcador de Posição de Conteúdo 2"/>
          <p:cNvSpPr>
            <a:spLocks noGrp="1"/>
          </p:cNvSpPr>
          <p:nvPr>
            <p:ph idx="1"/>
          </p:nvPr>
        </p:nvSpPr>
        <p:spPr>
          <a:xfrm>
            <a:off x="457200" y="1340768"/>
            <a:ext cx="8229600" cy="4785395"/>
          </a:xfrm>
        </p:spPr>
        <p:txBody>
          <a:bodyPr>
            <a:normAutofit fontScale="92500" lnSpcReduction="20000"/>
          </a:bodyPr>
          <a:lstStyle/>
          <a:p>
            <a:endParaRPr lang="pt-PT" dirty="0"/>
          </a:p>
          <a:p>
            <a:r>
              <a:rPr lang="pt-PT" dirty="0"/>
              <a:t>A economia política emergiu como ciência num contexto de predomínio da filosofia moral enquanto modelo de pensar as relações entre os homens vivendo em sociedade (vd. Teoria dos Sentimento Morais de Adam Smith). </a:t>
            </a:r>
          </a:p>
          <a:p>
            <a:endParaRPr lang="pt-PT" dirty="0"/>
          </a:p>
          <a:p>
            <a:r>
              <a:rPr lang="pt-PT" dirty="0"/>
              <a:t>Para Adam Smith, o mercado é acima de tudo um espaço de realização social regulado por um conjunto de normas éticas de comportamento, gravadas na natureza humana e geradoras de laços de solidariedade e de interdependência.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Por quê estudar ética num curso de economia</a:t>
            </a:r>
          </a:p>
        </p:txBody>
      </p:sp>
      <p:sp>
        <p:nvSpPr>
          <p:cNvPr id="3" name="Marcador de Posição de Conteúdo 2"/>
          <p:cNvSpPr>
            <a:spLocks noGrp="1"/>
          </p:cNvSpPr>
          <p:nvPr>
            <p:ph idx="1"/>
          </p:nvPr>
        </p:nvSpPr>
        <p:spPr/>
        <p:txBody>
          <a:bodyPr>
            <a:normAutofit fontScale="92500" lnSpcReduction="10000"/>
          </a:bodyPr>
          <a:lstStyle/>
          <a:p>
            <a:r>
              <a:rPr lang="pt-PT" dirty="0"/>
              <a:t>Economia não se basta a si mesma: precisa de uma predeterminação axiológica para atingir de forma aceitável a sua finalidade </a:t>
            </a:r>
          </a:p>
          <a:p>
            <a:endParaRPr lang="pt-PT" dirty="0"/>
          </a:p>
          <a:p>
            <a:r>
              <a:rPr lang="pt-PT" dirty="0"/>
              <a:t>“Ninguém pode ser um grande economista se for só um economista -  e eu sou tentado a dizer que um economista que só é um economista é provável que se torne num incómodo, se não mesmo num perigo real “ (Friedrich </a:t>
            </a:r>
            <a:r>
              <a:rPr lang="pt-PT" dirty="0" err="1"/>
              <a:t>Hayek</a:t>
            </a:r>
            <a:r>
              <a:rPr lang="pt-PT" dirty="0"/>
              <a:t>, prémio Nobel em 1974)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F3A4E-6E1A-46F0-B0FA-6B6AD21582B0}"/>
              </a:ext>
            </a:extLst>
          </p:cNvPr>
          <p:cNvSpPr>
            <a:spLocks noGrp="1"/>
          </p:cNvSpPr>
          <p:nvPr>
            <p:ph type="title"/>
          </p:nvPr>
        </p:nvSpPr>
        <p:spPr/>
        <p:txBody>
          <a:bodyPr>
            <a:normAutofit fontScale="90000"/>
          </a:bodyPr>
          <a:lstStyle/>
          <a:p>
            <a:r>
              <a:rPr lang="pt-PT" dirty="0"/>
              <a:t>Por quê estudar ética num curso de economia</a:t>
            </a:r>
          </a:p>
        </p:txBody>
      </p:sp>
      <p:sp>
        <p:nvSpPr>
          <p:cNvPr id="3" name="Marcador de Posição de Conteúdo 2">
            <a:extLst>
              <a:ext uri="{FF2B5EF4-FFF2-40B4-BE49-F238E27FC236}">
                <a16:creationId xmlns:a16="http://schemas.microsoft.com/office/drawing/2014/main" id="{0E1AEF03-609E-475F-B026-83716F4B01C3}"/>
              </a:ext>
            </a:extLst>
          </p:cNvPr>
          <p:cNvSpPr>
            <a:spLocks noGrp="1"/>
          </p:cNvSpPr>
          <p:nvPr>
            <p:ph idx="1"/>
          </p:nvPr>
        </p:nvSpPr>
        <p:spPr/>
        <p:txBody>
          <a:bodyPr>
            <a:normAutofit fontScale="92500" lnSpcReduction="20000"/>
          </a:bodyPr>
          <a:lstStyle/>
          <a:p>
            <a:r>
              <a:rPr lang="pt-PT" dirty="0"/>
              <a:t>George </a:t>
            </a:r>
            <a:r>
              <a:rPr lang="pt-PT" dirty="0" err="1"/>
              <a:t>Stliger</a:t>
            </a:r>
            <a:r>
              <a:rPr lang="pt-PT" dirty="0"/>
              <a:t> (1982,3) : os economistas raras vezes discutem questões éticas quando invadem o terreno da teoria económica ou do comportamento económico. Eles (e eu) achamos este assunto complexo e vago, em comparação com a relativa precisão e objetividade da análise económica. É evidente que as questões éticas são inevitáveis: tem de haver objetivos na apreciação das orientações de política económica e tais objetivos terão certamente conteúdo ético por muito escondido que esteja” </a:t>
            </a:r>
          </a:p>
          <a:p>
            <a:endParaRPr lang="pt-PT" dirty="0"/>
          </a:p>
          <a:p>
            <a:endParaRPr lang="pt-PT" dirty="0"/>
          </a:p>
          <a:p>
            <a:endParaRPr lang="pt-PT" dirty="0"/>
          </a:p>
        </p:txBody>
      </p:sp>
    </p:spTree>
    <p:extLst>
      <p:ext uri="{BB962C8B-B14F-4D97-AF65-F5344CB8AC3E}">
        <p14:creationId xmlns:p14="http://schemas.microsoft.com/office/powerpoint/2010/main" val="311895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Por quê estudar ética num curso de economia</a:t>
            </a:r>
          </a:p>
        </p:txBody>
      </p:sp>
      <p:sp>
        <p:nvSpPr>
          <p:cNvPr id="3" name="Marcador de Posição de Conteúdo 2"/>
          <p:cNvSpPr>
            <a:spLocks noGrp="1"/>
          </p:cNvSpPr>
          <p:nvPr>
            <p:ph idx="1"/>
          </p:nvPr>
        </p:nvSpPr>
        <p:spPr/>
        <p:txBody>
          <a:bodyPr>
            <a:normAutofit fontScale="92500" lnSpcReduction="20000"/>
          </a:bodyPr>
          <a:lstStyle/>
          <a:p>
            <a:pPr>
              <a:buNone/>
            </a:pPr>
            <a:r>
              <a:rPr lang="pt-PT" dirty="0"/>
              <a:t>    </a:t>
            </a:r>
            <a:r>
              <a:rPr lang="pt-PT" dirty="0" err="1"/>
              <a:t>Amartya</a:t>
            </a:r>
            <a:r>
              <a:rPr lang="pt-PT" dirty="0"/>
              <a:t> Sen (prémio Nobel em 1998) procura integrar análise positiva e normativa (“A ciência económica, tal como se tem vindo a desenvolver, pode ser tornada mais produtiva se se der uma maior e mais explícita atenção às considerações éticas que dão forma ao comportamento humano” (Sen, 1987,9)</a:t>
            </a:r>
          </a:p>
          <a:p>
            <a:pPr>
              <a:buNone/>
            </a:pPr>
            <a:r>
              <a:rPr lang="pt-PT" dirty="0"/>
              <a:t>		   </a:t>
            </a:r>
            <a:r>
              <a:rPr lang="pt-PT" sz="2800" dirty="0"/>
              <a:t>presença ética mais forte nos estudos da pobreza, exclusão social, desemprego, marginalidade, dívida externa, fome, corrupção, fraude, evasão fiscal, ambiente, direitos dos consumidores,…</a:t>
            </a:r>
          </a:p>
        </p:txBody>
      </p:sp>
      <p:sp>
        <p:nvSpPr>
          <p:cNvPr id="4" name="Seta para a direita 3"/>
          <p:cNvSpPr/>
          <p:nvPr/>
        </p:nvSpPr>
        <p:spPr>
          <a:xfrm>
            <a:off x="827584" y="429309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3074" name="Picture 2"/>
          <p:cNvPicPr>
            <a:picLocks noGrp="1" noChangeAspect="1" noChangeArrowheads="1"/>
          </p:cNvPicPr>
          <p:nvPr>
            <p:ph idx="1"/>
          </p:nvPr>
        </p:nvPicPr>
        <p:blipFill>
          <a:blip r:embed="rId2" cstate="print"/>
          <a:srcRect/>
          <a:stretch>
            <a:fillRect/>
          </a:stretch>
        </p:blipFill>
        <p:spPr bwMode="auto">
          <a:xfrm>
            <a:off x="467544" y="332656"/>
            <a:ext cx="8229600" cy="563388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endParaRPr lang="pt-PT"/>
          </a:p>
        </p:txBody>
      </p:sp>
      <p:pic>
        <p:nvPicPr>
          <p:cNvPr id="4098" name="Picture 2"/>
          <p:cNvPicPr>
            <a:picLocks noChangeAspect="1" noChangeArrowheads="1"/>
          </p:cNvPicPr>
          <p:nvPr/>
        </p:nvPicPr>
        <p:blipFill>
          <a:blip r:embed="rId2" cstate="print"/>
          <a:srcRect/>
          <a:stretch>
            <a:fillRect/>
          </a:stretch>
        </p:blipFill>
        <p:spPr bwMode="auto">
          <a:xfrm>
            <a:off x="144463" y="144463"/>
            <a:ext cx="8531993" cy="594883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5122" name="Picture 2"/>
          <p:cNvPicPr>
            <a:picLocks noGrp="1" noChangeAspect="1" noChangeArrowheads="1"/>
          </p:cNvPicPr>
          <p:nvPr>
            <p:ph idx="1"/>
          </p:nvPr>
        </p:nvPicPr>
        <p:blipFill>
          <a:blip r:embed="rId2" cstate="print"/>
          <a:srcRect/>
          <a:stretch>
            <a:fillRect/>
          </a:stretch>
        </p:blipFill>
        <p:spPr bwMode="auto">
          <a:xfrm>
            <a:off x="395536" y="260648"/>
            <a:ext cx="8424936" cy="552391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332656"/>
            <a:ext cx="8229600" cy="547200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endParaRPr lang="pt-PT"/>
          </a:p>
        </p:txBody>
      </p:sp>
      <p:pic>
        <p:nvPicPr>
          <p:cNvPr id="7170" name="Picture 2"/>
          <p:cNvPicPr>
            <a:picLocks noChangeAspect="1" noChangeArrowheads="1"/>
          </p:cNvPicPr>
          <p:nvPr/>
        </p:nvPicPr>
        <p:blipFill>
          <a:blip r:embed="rId2" cstate="print"/>
          <a:srcRect/>
          <a:stretch>
            <a:fillRect/>
          </a:stretch>
        </p:blipFill>
        <p:spPr bwMode="auto">
          <a:xfrm>
            <a:off x="19050" y="260649"/>
            <a:ext cx="9124950" cy="547260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Por quê estudar Doutrina Social da Igreja</a:t>
            </a:r>
          </a:p>
        </p:txBody>
      </p:sp>
      <p:sp>
        <p:nvSpPr>
          <p:cNvPr id="3" name="Marcador de Posição de Conteúdo 2"/>
          <p:cNvSpPr>
            <a:spLocks noGrp="1"/>
          </p:cNvSpPr>
          <p:nvPr>
            <p:ph idx="1"/>
          </p:nvPr>
        </p:nvSpPr>
        <p:spPr/>
        <p:txBody>
          <a:bodyPr>
            <a:normAutofit fontScale="85000" lnSpcReduction="20000"/>
          </a:bodyPr>
          <a:lstStyle/>
          <a:p>
            <a:r>
              <a:rPr lang="pt-PT" dirty="0"/>
              <a:t>Importância da Igreja Católica no mundo (com mais de 1.100 milhões de seguidores) e em particular na Europa:25% pop. mundial, 40 % pop. Europeia (80% para cristãos). </a:t>
            </a:r>
          </a:p>
          <a:p>
            <a:r>
              <a:rPr lang="pt-PT" dirty="0"/>
              <a:t>Corpo doutrinal único pela solidez </a:t>
            </a:r>
          </a:p>
          <a:p>
            <a:r>
              <a:rPr lang="pt-PT" dirty="0"/>
              <a:t>Importância do ideal cristão na construção do projeto </a:t>
            </a:r>
            <a:r>
              <a:rPr lang="pt-PT" dirty="0" err="1"/>
              <a:t>Europeu-”transfusão</a:t>
            </a:r>
            <a:r>
              <a:rPr lang="pt-PT" dirty="0"/>
              <a:t> da memória” (</a:t>
            </a:r>
            <a:r>
              <a:rPr lang="pt-PT" dirty="0" err="1"/>
              <a:t>Elie</a:t>
            </a:r>
            <a:r>
              <a:rPr lang="pt-PT" dirty="0"/>
              <a:t> </a:t>
            </a:r>
            <a:r>
              <a:rPr lang="pt-PT" dirty="0" err="1"/>
              <a:t>Wiesel</a:t>
            </a:r>
            <a:r>
              <a:rPr lang="pt-PT" dirty="0"/>
              <a:t>, escritor sobrevivente do holocausto)</a:t>
            </a:r>
          </a:p>
          <a:p>
            <a:r>
              <a:rPr lang="pt-PT" dirty="0"/>
              <a:t>Inspiração do passado para um “novo humanismo baseado em 3 capacidades: capacidade de integrar, de dialogar e de gerar” (Papa Francisco na atribuição prémio Carlos Magno, maio de 2016)</a:t>
            </a:r>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6279" y="337362"/>
            <a:ext cx="1164859" cy="518345"/>
          </a:xfrm>
          <a:prstGeom prst="rect">
            <a:avLst/>
          </a:prstGeom>
        </p:spPr>
      </p:pic>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679" y="489762"/>
            <a:ext cx="1164859" cy="5183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86108-87B9-4A72-A4B0-2BD4BFD2A46C}"/>
              </a:ext>
            </a:extLst>
          </p:cNvPr>
          <p:cNvSpPr>
            <a:spLocks noGrp="1"/>
          </p:cNvSpPr>
          <p:nvPr>
            <p:ph type="title"/>
          </p:nvPr>
        </p:nvSpPr>
        <p:spPr/>
        <p:txBody>
          <a:bodyPr/>
          <a:lstStyle/>
          <a:p>
            <a:r>
              <a:rPr lang="pt-PT" dirty="0"/>
              <a:t>Normas éticas e morais</a:t>
            </a:r>
          </a:p>
        </p:txBody>
      </p:sp>
      <p:sp>
        <p:nvSpPr>
          <p:cNvPr id="3" name="Marcador de Posição de Conteúdo 2">
            <a:extLst>
              <a:ext uri="{FF2B5EF4-FFF2-40B4-BE49-F238E27FC236}">
                <a16:creationId xmlns:a16="http://schemas.microsoft.com/office/drawing/2014/main" id="{83D49DB8-DA31-4B8C-A2E3-D7B925534398}"/>
              </a:ext>
            </a:extLst>
          </p:cNvPr>
          <p:cNvSpPr>
            <a:spLocks noGrp="1"/>
          </p:cNvSpPr>
          <p:nvPr>
            <p:ph idx="1"/>
          </p:nvPr>
        </p:nvSpPr>
        <p:spPr/>
        <p:txBody>
          <a:bodyPr/>
          <a:lstStyle/>
          <a:p>
            <a:pPr marL="0" indent="0">
              <a:buNone/>
            </a:pPr>
            <a:endParaRPr lang="pt-PT" dirty="0"/>
          </a:p>
        </p:txBody>
      </p:sp>
      <p:sp>
        <p:nvSpPr>
          <p:cNvPr id="4" name="Retângulo 3">
            <a:extLst>
              <a:ext uri="{FF2B5EF4-FFF2-40B4-BE49-F238E27FC236}">
                <a16:creationId xmlns:a16="http://schemas.microsoft.com/office/drawing/2014/main" id="{D7D59F6A-8D60-4AFD-A5D1-84E866424ECD}"/>
              </a:ext>
            </a:extLst>
          </p:cNvPr>
          <p:cNvSpPr/>
          <p:nvPr/>
        </p:nvSpPr>
        <p:spPr>
          <a:xfrm>
            <a:off x="457200" y="1859340"/>
            <a:ext cx="8229600" cy="3539430"/>
          </a:xfrm>
          <a:prstGeom prst="rect">
            <a:avLst/>
          </a:prstGeom>
        </p:spPr>
        <p:txBody>
          <a:bodyPr wrap="square">
            <a:spAutoFit/>
          </a:bodyPr>
          <a:lstStyle/>
          <a:p>
            <a:pPr algn="just"/>
            <a:r>
              <a:rPr lang="pt-PT" altLang="pt-PT" sz="2800" dirty="0"/>
              <a:t>Todas as sociedades humanas têm normas, que procuram inculcar carris de conduta aos seus membros.</a:t>
            </a:r>
          </a:p>
          <a:p>
            <a:pPr algn="just"/>
            <a:endParaRPr lang="pt-PT" altLang="pt-PT" sz="2800" dirty="0"/>
          </a:p>
          <a:p>
            <a:pPr algn="just"/>
            <a:r>
              <a:rPr lang="pt-PT" altLang="pt-PT" sz="2800" dirty="0"/>
              <a:t>Essas normas podem denominar-se em sentido lato</a:t>
            </a:r>
          </a:p>
          <a:p>
            <a:pPr algn="just"/>
            <a:endParaRPr lang="pt-PT" altLang="pt-PT" sz="2800" dirty="0"/>
          </a:p>
          <a:p>
            <a:pPr algn="just"/>
            <a:r>
              <a:rPr lang="pt-PT" altLang="pt-PT" sz="2800" dirty="0"/>
              <a:t>• normas éticas (do grego ethos = comportamento) </a:t>
            </a:r>
          </a:p>
          <a:p>
            <a:pPr algn="just"/>
            <a:endParaRPr lang="pt-PT" altLang="pt-PT" sz="2800" dirty="0"/>
          </a:p>
          <a:p>
            <a:pPr algn="just"/>
            <a:r>
              <a:rPr lang="pt-PT" altLang="pt-PT" sz="2800" dirty="0"/>
              <a:t>• normas morais (do latim </a:t>
            </a:r>
            <a:r>
              <a:rPr lang="pt-PT" altLang="pt-PT" sz="2800" dirty="0" err="1"/>
              <a:t>morus</a:t>
            </a:r>
            <a:r>
              <a:rPr lang="pt-PT" altLang="pt-PT" sz="2800" dirty="0"/>
              <a:t> = costume).</a:t>
            </a:r>
            <a:endParaRPr lang="en-US" altLang="pt-PT" sz="2800" dirty="0">
              <a:ea typeface="ＭＳ Ｐゴシック" panose="020B0600070205080204" pitchFamily="34" charset="-128"/>
            </a:endParaRPr>
          </a:p>
        </p:txBody>
      </p:sp>
    </p:spTree>
    <p:extLst>
      <p:ext uri="{BB962C8B-B14F-4D97-AF65-F5344CB8AC3E}">
        <p14:creationId xmlns:p14="http://schemas.microsoft.com/office/powerpoint/2010/main" val="482286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A visão cristã dos Pais da Europa</a:t>
            </a:r>
          </a:p>
        </p:txBody>
      </p:sp>
      <p:sp>
        <p:nvSpPr>
          <p:cNvPr id="3" name="Marcador de Posição de Conteúdo 2"/>
          <p:cNvSpPr>
            <a:spLocks noGrp="1"/>
          </p:cNvSpPr>
          <p:nvPr>
            <p:ph idx="1"/>
          </p:nvPr>
        </p:nvSpPr>
        <p:spPr/>
        <p:txBody>
          <a:bodyPr/>
          <a:lstStyle/>
          <a:p>
            <a:r>
              <a:rPr lang="pt-PT" dirty="0"/>
              <a:t>O projeto europeu começa com a vitória de Carlos Martel na batalha de Tours em 732</a:t>
            </a:r>
          </a:p>
          <a:p>
            <a:r>
              <a:rPr lang="pt-PT" dirty="0"/>
              <a:t>Projeto </a:t>
            </a:r>
            <a:r>
              <a:rPr lang="pt-PT" dirty="0" err="1"/>
              <a:t>Paneuropa</a:t>
            </a:r>
            <a:r>
              <a:rPr lang="pt-PT" dirty="0"/>
              <a:t> criado em 1923, muito influenciado por </a:t>
            </a:r>
            <a:r>
              <a:rPr lang="pt-PT" dirty="0" err="1"/>
              <a:t>Konrad</a:t>
            </a:r>
            <a:r>
              <a:rPr lang="pt-PT" dirty="0"/>
              <a:t> </a:t>
            </a:r>
            <a:r>
              <a:rPr lang="pt-PT" dirty="0" err="1"/>
              <a:t>Adenauer</a:t>
            </a:r>
            <a:r>
              <a:rPr lang="pt-PT" dirty="0"/>
              <a:t> (1876-1967), com apoio intelectuais como Freud, Einstein, Paul Claudel, Paul Valéry, Jules </a:t>
            </a:r>
            <a:r>
              <a:rPr lang="pt-PT" dirty="0" err="1"/>
              <a:t>Romain</a:t>
            </a:r>
            <a:r>
              <a:rPr lang="pt-PT" dirty="0"/>
              <a:t>,…) caracterizava-se por forte influência cristã.</a:t>
            </a:r>
          </a:p>
          <a:p>
            <a:endParaRPr lang="pt-P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Pais fundadores da Europa</a:t>
            </a:r>
          </a:p>
        </p:txBody>
      </p:sp>
      <p:sp>
        <p:nvSpPr>
          <p:cNvPr id="3" name="Marcador de Posição de Conteúdo 2"/>
          <p:cNvSpPr>
            <a:spLocks noGrp="1"/>
          </p:cNvSpPr>
          <p:nvPr>
            <p:ph idx="1"/>
          </p:nvPr>
        </p:nvSpPr>
        <p:spPr/>
        <p:txBody>
          <a:bodyPr/>
          <a:lstStyle/>
          <a:p>
            <a:r>
              <a:rPr lang="pt-PT" dirty="0"/>
              <a:t>Robert </a:t>
            </a:r>
            <a:r>
              <a:rPr lang="pt-PT" dirty="0" err="1"/>
              <a:t>Schuman</a:t>
            </a:r>
            <a:r>
              <a:rPr lang="pt-PT" dirty="0"/>
              <a:t> (1996-1963)</a:t>
            </a:r>
          </a:p>
          <a:p>
            <a:r>
              <a:rPr lang="pt-PT" dirty="0" err="1"/>
              <a:t>Konrad</a:t>
            </a:r>
            <a:r>
              <a:rPr lang="pt-PT" dirty="0"/>
              <a:t> </a:t>
            </a:r>
            <a:r>
              <a:rPr lang="pt-PT" dirty="0" err="1"/>
              <a:t>Adenauer</a:t>
            </a:r>
            <a:r>
              <a:rPr lang="pt-PT" dirty="0"/>
              <a:t> (1876-1967)</a:t>
            </a:r>
          </a:p>
          <a:p>
            <a:r>
              <a:rPr lang="pt-PT" dirty="0" err="1"/>
              <a:t>Alcide</a:t>
            </a:r>
            <a:r>
              <a:rPr lang="pt-PT" dirty="0"/>
              <a:t> de </a:t>
            </a:r>
            <a:r>
              <a:rPr lang="pt-PT" dirty="0" err="1"/>
              <a:t>Gasperi</a:t>
            </a:r>
            <a:r>
              <a:rPr lang="pt-PT" dirty="0"/>
              <a:t> (1881-1954)</a:t>
            </a:r>
          </a:p>
          <a:p>
            <a:r>
              <a:rPr lang="pt-PT" dirty="0"/>
              <a:t>Jean Monnet (1888-1979)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t>Conceitos familiares</a:t>
            </a:r>
          </a:p>
        </p:txBody>
      </p:sp>
      <p:sp>
        <p:nvSpPr>
          <p:cNvPr id="3" name="Marcador de Posição de Conteúdo 2"/>
          <p:cNvSpPr>
            <a:spLocks noGrp="1"/>
          </p:cNvSpPr>
          <p:nvPr>
            <p:ph idx="1"/>
          </p:nvPr>
        </p:nvSpPr>
        <p:spPr/>
        <p:txBody>
          <a:bodyPr>
            <a:normAutofit lnSpcReduction="10000"/>
          </a:bodyPr>
          <a:lstStyle/>
          <a:p>
            <a:r>
              <a:rPr lang="pt-PT" dirty="0"/>
              <a:t>Solidariedade</a:t>
            </a:r>
            <a:r>
              <a:rPr lang="pt-PT"/>
              <a:t>, subsidiariedade</a:t>
            </a:r>
            <a:r>
              <a:rPr lang="pt-PT" dirty="0"/>
              <a:t>, bem comum…</a:t>
            </a:r>
          </a:p>
          <a:p>
            <a:r>
              <a:rPr lang="pt-PT" dirty="0"/>
              <a:t>Ex: Declaração </a:t>
            </a:r>
            <a:r>
              <a:rPr lang="pt-PT" dirty="0" err="1"/>
              <a:t>Schuman</a:t>
            </a:r>
            <a:r>
              <a:rPr lang="pt-PT" dirty="0"/>
              <a:t> : “A Europa não se fará de uma vez nem numa obra de conjunto: se fará graças a realizações concretas, que criam em primeiro lugar uma solidariedade de facto”.</a:t>
            </a:r>
          </a:p>
          <a:p>
            <a:pPr>
              <a:buNone/>
            </a:pPr>
            <a:r>
              <a:rPr lang="pt-PT" dirty="0"/>
              <a:t>    - Nasce assim o conceito de solidariedade económica  e política na UE- fundos estruturais,…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74638"/>
            <a:ext cx="8579296" cy="1143000"/>
          </a:xfrm>
        </p:spPr>
        <p:txBody>
          <a:bodyPr/>
          <a:lstStyle/>
          <a:p>
            <a:r>
              <a:rPr lang="pt-PT" dirty="0"/>
              <a:t>Avaliação de conhecimentos</a:t>
            </a:r>
          </a:p>
        </p:txBody>
      </p:sp>
      <p:sp>
        <p:nvSpPr>
          <p:cNvPr id="3" name="Marcador de Posição de Conteúdo 2"/>
          <p:cNvSpPr>
            <a:spLocks noGrp="1"/>
          </p:cNvSpPr>
          <p:nvPr>
            <p:ph idx="1"/>
          </p:nvPr>
        </p:nvSpPr>
        <p:spPr/>
        <p:txBody>
          <a:bodyPr>
            <a:normAutofit fontScale="85000" lnSpcReduction="20000"/>
          </a:bodyPr>
          <a:lstStyle/>
          <a:p>
            <a:r>
              <a:rPr lang="pt-PT" dirty="0"/>
              <a:t>Época normal: média da classificação da avaliação contínua (50%) com um exame (50%); </a:t>
            </a:r>
          </a:p>
          <a:p>
            <a:pPr>
              <a:buNone/>
            </a:pPr>
            <a:r>
              <a:rPr lang="pt-PT" dirty="0"/>
              <a:t>     -A classificação da avaliação contínua é dada pela classificação de respostas individuais ou de grupo a questões suscitadas nas aulas, correspondendo  25 % às secções  1,2 e 5 do programa e 25% à secções 3, 4 e seminários. </a:t>
            </a:r>
          </a:p>
          <a:p>
            <a:pPr>
              <a:buNone/>
            </a:pPr>
            <a:r>
              <a:rPr lang="pt-PT" dirty="0"/>
              <a:t>     -Não será aprovado quem tiver menos de 8 no exame. </a:t>
            </a:r>
          </a:p>
          <a:p>
            <a:pPr>
              <a:buNone/>
            </a:pPr>
            <a:r>
              <a:rPr lang="pt-PT" dirty="0"/>
              <a:t> </a:t>
            </a:r>
          </a:p>
          <a:p>
            <a:r>
              <a:rPr lang="pt-PT" dirty="0"/>
              <a:t>Época de recurso: classificação do exame, contando a classificação da avaliação contínua para quem usar esta prova como alternativa à época normal.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958DB-231E-46FF-8F8F-F3A759B1C7FF}"/>
              </a:ext>
            </a:extLst>
          </p:cNvPr>
          <p:cNvSpPr>
            <a:spLocks noGrp="1"/>
          </p:cNvSpPr>
          <p:nvPr>
            <p:ph type="title"/>
          </p:nvPr>
        </p:nvSpPr>
        <p:spPr/>
        <p:txBody>
          <a:bodyPr/>
          <a:lstStyle/>
          <a:p>
            <a:r>
              <a:rPr lang="pt-PT" dirty="0"/>
              <a:t>A tutela das normas</a:t>
            </a:r>
          </a:p>
        </p:txBody>
      </p:sp>
      <p:sp>
        <p:nvSpPr>
          <p:cNvPr id="3" name="Marcador de Posição de Conteúdo 2">
            <a:extLst>
              <a:ext uri="{FF2B5EF4-FFF2-40B4-BE49-F238E27FC236}">
                <a16:creationId xmlns:a16="http://schemas.microsoft.com/office/drawing/2014/main" id="{B0C92FB4-CCD2-4AED-81E4-99CE29D541BF}"/>
              </a:ext>
            </a:extLst>
          </p:cNvPr>
          <p:cNvSpPr>
            <a:spLocks noGrp="1"/>
          </p:cNvSpPr>
          <p:nvPr>
            <p:ph idx="1"/>
          </p:nvPr>
        </p:nvSpPr>
        <p:spPr/>
        <p:txBody>
          <a:bodyPr/>
          <a:lstStyle/>
          <a:p>
            <a:pPr marL="0" indent="0">
              <a:buNone/>
            </a:pPr>
            <a:endParaRPr lang="pt-PT" dirty="0"/>
          </a:p>
        </p:txBody>
      </p:sp>
      <p:sp>
        <p:nvSpPr>
          <p:cNvPr id="4" name="Retângulo 3">
            <a:extLst>
              <a:ext uri="{FF2B5EF4-FFF2-40B4-BE49-F238E27FC236}">
                <a16:creationId xmlns:a16="http://schemas.microsoft.com/office/drawing/2014/main" id="{F1203009-E5F6-4D71-A607-40C393F59A42}"/>
              </a:ext>
            </a:extLst>
          </p:cNvPr>
          <p:cNvSpPr/>
          <p:nvPr/>
        </p:nvSpPr>
        <p:spPr>
          <a:xfrm>
            <a:off x="395536" y="2136339"/>
            <a:ext cx="8291264" cy="2677656"/>
          </a:xfrm>
          <a:prstGeom prst="rect">
            <a:avLst/>
          </a:prstGeom>
        </p:spPr>
        <p:txBody>
          <a:bodyPr wrap="square">
            <a:spAutoFit/>
          </a:bodyPr>
          <a:lstStyle/>
          <a:p>
            <a:endParaRPr lang="en-US" altLang="ja-JP" sz="2800" dirty="0"/>
          </a:p>
          <a:p>
            <a:r>
              <a:rPr lang="en-US" altLang="ja-JP" sz="2800" dirty="0"/>
              <a:t>• </a:t>
            </a:r>
            <a:r>
              <a:rPr lang="en-US" altLang="ja-JP" sz="2800" dirty="0" err="1"/>
              <a:t>normas</a:t>
            </a:r>
            <a:r>
              <a:rPr lang="en-US" altLang="ja-JP" sz="2800" dirty="0"/>
              <a:t> </a:t>
            </a:r>
            <a:r>
              <a:rPr lang="en-US" altLang="ja-JP" sz="2800" dirty="0" err="1"/>
              <a:t>tuteladas</a:t>
            </a:r>
            <a:r>
              <a:rPr lang="en-US" altLang="ja-JP" sz="2800" dirty="0"/>
              <a:t> </a:t>
            </a:r>
            <a:r>
              <a:rPr lang="en-US" altLang="ja-JP" sz="2800" dirty="0" err="1"/>
              <a:t>pelo</a:t>
            </a:r>
            <a:r>
              <a:rPr lang="en-US" altLang="ja-JP" sz="2800" dirty="0"/>
              <a:t> Estado — </a:t>
            </a:r>
            <a:r>
              <a:rPr lang="en-US" altLang="ja-JP" sz="2800" dirty="0" err="1">
                <a:solidFill>
                  <a:srgbClr val="0070C0"/>
                </a:solidFill>
              </a:rPr>
              <a:t>normas</a:t>
            </a:r>
            <a:r>
              <a:rPr lang="en-US" altLang="ja-JP" sz="2800" dirty="0">
                <a:solidFill>
                  <a:srgbClr val="0070C0"/>
                </a:solidFill>
              </a:rPr>
              <a:t> </a:t>
            </a:r>
            <a:r>
              <a:rPr lang="en-US" altLang="ja-JP" sz="2800" dirty="0" err="1">
                <a:solidFill>
                  <a:srgbClr val="0070C0"/>
                </a:solidFill>
              </a:rPr>
              <a:t>jurídicas</a:t>
            </a:r>
            <a:endParaRPr lang="en-US" altLang="ja-JP" sz="2800" dirty="0">
              <a:solidFill>
                <a:srgbClr val="0070C0"/>
              </a:solidFill>
            </a:endParaRPr>
          </a:p>
          <a:p>
            <a:endParaRPr lang="en-US" altLang="ja-JP" sz="2800" dirty="0"/>
          </a:p>
          <a:p>
            <a:r>
              <a:rPr lang="en-US" altLang="ja-JP" sz="2800" dirty="0"/>
              <a:t>• </a:t>
            </a:r>
            <a:r>
              <a:rPr lang="en-US" altLang="ja-JP" sz="2800" dirty="0" err="1"/>
              <a:t>normas</a:t>
            </a:r>
            <a:r>
              <a:rPr lang="en-US" altLang="ja-JP" sz="2800" dirty="0"/>
              <a:t> </a:t>
            </a:r>
            <a:r>
              <a:rPr lang="en-US" altLang="ja-JP" sz="2800" dirty="0" err="1"/>
              <a:t>tuteladas</a:t>
            </a:r>
            <a:r>
              <a:rPr lang="en-US" altLang="ja-JP" sz="2800" dirty="0"/>
              <a:t> pela </a:t>
            </a:r>
            <a:r>
              <a:rPr lang="en-US" altLang="ja-JP" sz="2800" dirty="0" err="1"/>
              <a:t>sociedade</a:t>
            </a:r>
            <a:r>
              <a:rPr lang="en-US" altLang="ja-JP" sz="2800" dirty="0"/>
              <a:t> </a:t>
            </a:r>
            <a:r>
              <a:rPr lang="en-US" altLang="ja-JP" sz="2800" dirty="0" err="1"/>
              <a:t>em</a:t>
            </a:r>
            <a:r>
              <a:rPr lang="en-US" altLang="ja-JP" sz="2800" dirty="0"/>
              <a:t> </a:t>
            </a:r>
            <a:r>
              <a:rPr lang="en-US" altLang="ja-JP" sz="2800" dirty="0" err="1"/>
              <a:t>geral</a:t>
            </a:r>
            <a:r>
              <a:rPr lang="en-US" altLang="ja-JP" sz="2800" dirty="0"/>
              <a:t> </a:t>
            </a:r>
          </a:p>
          <a:p>
            <a:r>
              <a:rPr lang="en-US" altLang="ja-JP" sz="2800" dirty="0" err="1"/>
              <a:t>através</a:t>
            </a:r>
            <a:r>
              <a:rPr lang="en-US" altLang="ja-JP" sz="2800" dirty="0"/>
              <a:t> de </a:t>
            </a:r>
            <a:r>
              <a:rPr lang="en-US" altLang="ja-JP" sz="2800" dirty="0" err="1"/>
              <a:t>mecanismos</a:t>
            </a:r>
            <a:r>
              <a:rPr lang="en-US" altLang="ja-JP" sz="2800" dirty="0"/>
              <a:t> de </a:t>
            </a:r>
            <a:r>
              <a:rPr lang="en-US" altLang="ja-JP" sz="2800" dirty="0" err="1"/>
              <a:t>reputação</a:t>
            </a:r>
            <a:r>
              <a:rPr lang="en-US" altLang="ja-JP" sz="2800" dirty="0"/>
              <a:t> e de </a:t>
            </a:r>
            <a:r>
              <a:rPr lang="en-US" altLang="ja-JP" sz="2800" dirty="0" err="1"/>
              <a:t>reprovação</a:t>
            </a:r>
            <a:r>
              <a:rPr lang="en-US" altLang="ja-JP" sz="2800" dirty="0"/>
              <a:t> </a:t>
            </a:r>
          </a:p>
          <a:p>
            <a:r>
              <a:rPr lang="en-US" altLang="ja-JP" sz="2800" dirty="0"/>
              <a:t>— </a:t>
            </a:r>
            <a:r>
              <a:rPr lang="en-US" altLang="ja-JP" sz="2800" dirty="0" err="1">
                <a:solidFill>
                  <a:srgbClr val="0070C0"/>
                </a:solidFill>
              </a:rPr>
              <a:t>normas</a:t>
            </a:r>
            <a:r>
              <a:rPr lang="en-US" altLang="ja-JP" sz="2800" dirty="0">
                <a:solidFill>
                  <a:srgbClr val="0070C0"/>
                </a:solidFill>
              </a:rPr>
              <a:t> </a:t>
            </a:r>
            <a:r>
              <a:rPr lang="en-US" altLang="ja-JP" sz="2800" dirty="0" err="1">
                <a:solidFill>
                  <a:srgbClr val="0070C0"/>
                </a:solidFill>
              </a:rPr>
              <a:t>éticas</a:t>
            </a:r>
            <a:r>
              <a:rPr lang="en-US" altLang="ja-JP" sz="2800" dirty="0">
                <a:solidFill>
                  <a:srgbClr val="0070C0"/>
                </a:solidFill>
              </a:rPr>
              <a:t> </a:t>
            </a:r>
            <a:r>
              <a:rPr lang="en-US" altLang="ja-JP" sz="2800" dirty="0" err="1">
                <a:solidFill>
                  <a:srgbClr val="0070C0"/>
                </a:solidFill>
              </a:rPr>
              <a:t>ou</a:t>
            </a:r>
            <a:r>
              <a:rPr lang="en-US" altLang="ja-JP" sz="2800" dirty="0">
                <a:solidFill>
                  <a:srgbClr val="0070C0"/>
                </a:solidFill>
              </a:rPr>
              <a:t> </a:t>
            </a:r>
            <a:r>
              <a:rPr lang="en-US" altLang="ja-JP" sz="2800" dirty="0" err="1">
                <a:solidFill>
                  <a:srgbClr val="0070C0"/>
                </a:solidFill>
              </a:rPr>
              <a:t>morais</a:t>
            </a:r>
            <a:r>
              <a:rPr lang="en-US" altLang="ja-JP" sz="2800" dirty="0">
                <a:solidFill>
                  <a:srgbClr val="0070C0"/>
                </a:solidFill>
              </a:rPr>
              <a:t> </a:t>
            </a:r>
            <a:r>
              <a:rPr lang="en-US" altLang="ja-JP" sz="2800" dirty="0" err="1">
                <a:solidFill>
                  <a:srgbClr val="0070C0"/>
                </a:solidFill>
              </a:rPr>
              <a:t>em</a:t>
            </a:r>
            <a:r>
              <a:rPr lang="en-US" altLang="ja-JP" sz="2800" dirty="0">
                <a:solidFill>
                  <a:srgbClr val="0070C0"/>
                </a:solidFill>
              </a:rPr>
              <a:t> </a:t>
            </a:r>
            <a:r>
              <a:rPr lang="en-US" altLang="ja-JP" sz="2800" dirty="0" err="1">
                <a:solidFill>
                  <a:srgbClr val="0070C0"/>
                </a:solidFill>
              </a:rPr>
              <a:t>sentido</a:t>
            </a:r>
            <a:r>
              <a:rPr lang="en-US" altLang="ja-JP" sz="2800" dirty="0">
                <a:solidFill>
                  <a:srgbClr val="0070C0"/>
                </a:solidFill>
              </a:rPr>
              <a:t> </a:t>
            </a:r>
            <a:r>
              <a:rPr lang="en-US" altLang="ja-JP" sz="2800" dirty="0" err="1">
                <a:solidFill>
                  <a:srgbClr val="0070C0"/>
                </a:solidFill>
              </a:rPr>
              <a:t>estrito</a:t>
            </a:r>
            <a:endParaRPr lang="en-US" altLang="pt-PT" sz="2800" dirty="0">
              <a:solidFill>
                <a:srgbClr val="0070C0"/>
              </a:solidFill>
              <a:ea typeface="ＭＳ Ｐゴシック" panose="020B0600070205080204" pitchFamily="34" charset="-128"/>
            </a:endParaRPr>
          </a:p>
        </p:txBody>
      </p:sp>
    </p:spTree>
    <p:extLst>
      <p:ext uri="{BB962C8B-B14F-4D97-AF65-F5344CB8AC3E}">
        <p14:creationId xmlns:p14="http://schemas.microsoft.com/office/powerpoint/2010/main" val="119757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1026" name="Picture 2"/>
          <p:cNvPicPr>
            <a:picLocks noGrp="1" noChangeAspect="1" noChangeArrowheads="1"/>
          </p:cNvPicPr>
          <p:nvPr>
            <p:ph idx="1"/>
          </p:nvPr>
        </p:nvPicPr>
        <p:blipFill>
          <a:blip r:embed="rId2" cstate="print"/>
          <a:srcRect/>
          <a:stretch>
            <a:fillRect/>
          </a:stretch>
        </p:blipFill>
        <p:spPr bwMode="auto">
          <a:xfrm>
            <a:off x="307720" y="274638"/>
            <a:ext cx="8856983" cy="661516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12EF9-5746-4D4C-A5A0-B6D770383B06}"/>
              </a:ext>
            </a:extLst>
          </p:cNvPr>
          <p:cNvSpPr>
            <a:spLocks noGrp="1"/>
          </p:cNvSpPr>
          <p:nvPr>
            <p:ph type="title"/>
          </p:nvPr>
        </p:nvSpPr>
        <p:spPr/>
        <p:txBody>
          <a:bodyPr/>
          <a:lstStyle/>
          <a:p>
            <a:r>
              <a:rPr lang="pt-PT" dirty="0"/>
              <a:t>Conteúdo da unidade curricular</a:t>
            </a:r>
          </a:p>
        </p:txBody>
      </p:sp>
      <p:sp>
        <p:nvSpPr>
          <p:cNvPr id="3" name="Marcador de Posição de Conteúdo 2">
            <a:extLst>
              <a:ext uri="{FF2B5EF4-FFF2-40B4-BE49-F238E27FC236}">
                <a16:creationId xmlns:a16="http://schemas.microsoft.com/office/drawing/2014/main" id="{B66C20D0-597E-462C-AE51-C4018692BFD7}"/>
              </a:ext>
            </a:extLst>
          </p:cNvPr>
          <p:cNvSpPr>
            <a:spLocks noGrp="1"/>
          </p:cNvSpPr>
          <p:nvPr>
            <p:ph idx="1"/>
          </p:nvPr>
        </p:nvSpPr>
        <p:spPr/>
        <p:txBody>
          <a:bodyPr/>
          <a:lstStyle/>
          <a:p>
            <a:r>
              <a:rPr lang="pt-PT" altLang="ja-JP" dirty="0"/>
              <a:t>   •</a:t>
            </a:r>
          </a:p>
          <a:p>
            <a:endParaRPr lang="pt-PT" dirty="0"/>
          </a:p>
        </p:txBody>
      </p:sp>
      <p:sp>
        <p:nvSpPr>
          <p:cNvPr id="4" name="Retângulo 3">
            <a:extLst>
              <a:ext uri="{FF2B5EF4-FFF2-40B4-BE49-F238E27FC236}">
                <a16:creationId xmlns:a16="http://schemas.microsoft.com/office/drawing/2014/main" id="{0C01F31C-FEA5-4F9B-B257-36D5DB7276C6}"/>
              </a:ext>
            </a:extLst>
          </p:cNvPr>
          <p:cNvSpPr/>
          <p:nvPr/>
        </p:nvSpPr>
        <p:spPr>
          <a:xfrm>
            <a:off x="457200" y="1166843"/>
            <a:ext cx="8229600" cy="3970318"/>
          </a:xfrm>
          <a:prstGeom prst="rect">
            <a:avLst/>
          </a:prstGeom>
        </p:spPr>
        <p:txBody>
          <a:bodyPr wrap="square">
            <a:spAutoFit/>
          </a:bodyPr>
          <a:lstStyle/>
          <a:p>
            <a:pPr algn="just"/>
            <a:endParaRPr lang="pt-PT" altLang="ja-JP" dirty="0"/>
          </a:p>
          <a:p>
            <a:pPr algn="just"/>
            <a:endParaRPr lang="pt-PT" altLang="ja-JP" dirty="0"/>
          </a:p>
          <a:p>
            <a:pPr algn="just"/>
            <a:endParaRPr lang="pt-PT" altLang="ja-JP" dirty="0"/>
          </a:p>
          <a:p>
            <a:pPr marL="285750" indent="-285750" algn="just">
              <a:buFont typeface="Arial" panose="020B0604020202020204" pitchFamily="34" charset="0"/>
              <a:buChar char="•"/>
            </a:pPr>
            <a:r>
              <a:rPr lang="pt-PT" altLang="ja-JP" b="1" dirty="0"/>
              <a:t>Primeiro módulo </a:t>
            </a:r>
            <a:r>
              <a:rPr lang="pt-PT" altLang="ja-JP" dirty="0"/>
              <a:t>— </a:t>
            </a:r>
            <a:r>
              <a:rPr lang="pt-PT" altLang="ja-JP" b="1" dirty="0">
                <a:solidFill>
                  <a:srgbClr val="0070C0"/>
                </a:solidFill>
              </a:rPr>
              <a:t>perspetiva sociológica</a:t>
            </a:r>
          </a:p>
          <a:p>
            <a:pPr algn="just"/>
            <a:r>
              <a:rPr lang="pt-PT" altLang="ja-JP" dirty="0"/>
              <a:t>    a explicação das normas pelas noções de lei natural e de contrato social</a:t>
            </a:r>
          </a:p>
          <a:p>
            <a:pPr algn="just"/>
            <a:r>
              <a:rPr lang="pt-PT" altLang="ja-JP" dirty="0"/>
              <a:t>     (exemplificação com a ética da globalização)</a:t>
            </a:r>
          </a:p>
          <a:p>
            <a:pPr algn="just"/>
            <a:endParaRPr lang="pt-PT" altLang="ja-JP" dirty="0"/>
          </a:p>
          <a:p>
            <a:pPr marL="285750" indent="-285750" algn="just">
              <a:buFont typeface="Arial" panose="020B0604020202020204" pitchFamily="34" charset="0"/>
              <a:buChar char="•"/>
            </a:pPr>
            <a:r>
              <a:rPr lang="pt-PT" altLang="ja-JP" b="1" dirty="0"/>
              <a:t>Segundo mó</a:t>
            </a:r>
            <a:r>
              <a:rPr lang="pt-PT" altLang="ja-JP" dirty="0"/>
              <a:t>dulo — </a:t>
            </a:r>
            <a:r>
              <a:rPr lang="pt-PT" altLang="ja-JP" b="1" dirty="0">
                <a:solidFill>
                  <a:srgbClr val="0070C0"/>
                </a:solidFill>
              </a:rPr>
              <a:t>perspetiva filosófica</a:t>
            </a:r>
          </a:p>
          <a:p>
            <a:pPr algn="just"/>
            <a:endParaRPr lang="pt-PT" altLang="ja-JP" dirty="0"/>
          </a:p>
          <a:p>
            <a:pPr marL="285750" indent="-285750" algn="just">
              <a:buFont typeface="Arial" panose="020B0604020202020204" pitchFamily="34" charset="0"/>
              <a:buChar char="•"/>
            </a:pPr>
            <a:r>
              <a:rPr lang="pt-PT" altLang="ja-JP" b="1" dirty="0"/>
              <a:t>Terceiro módulo </a:t>
            </a:r>
            <a:r>
              <a:rPr lang="pt-PT" altLang="ja-JP" dirty="0"/>
              <a:t>— </a:t>
            </a:r>
            <a:r>
              <a:rPr lang="pt-PT" altLang="ja-JP" b="1" dirty="0">
                <a:solidFill>
                  <a:srgbClr val="0070C0"/>
                </a:solidFill>
              </a:rPr>
              <a:t>perspetiva doutrinal</a:t>
            </a:r>
          </a:p>
          <a:p>
            <a:pPr algn="just"/>
            <a:r>
              <a:rPr lang="pt-PT" altLang="ja-JP" dirty="0"/>
              <a:t>      -análise de alguns aspetos de um corpo doutrinal: </a:t>
            </a:r>
          </a:p>
          <a:p>
            <a:pPr algn="just"/>
            <a:r>
              <a:rPr lang="pt-PT" altLang="ja-JP" dirty="0"/>
              <a:t>        a doutrina social da Igreja Católica</a:t>
            </a:r>
          </a:p>
          <a:p>
            <a:pPr algn="just"/>
            <a:r>
              <a:rPr lang="pt-PT" altLang="ja-JP" dirty="0"/>
              <a:t>   (escolhida pela sua influência a nível global e relevância na sociedade europeia e     portuguesa)</a:t>
            </a:r>
            <a:endParaRPr lang="pt-BR" altLang="pt-PT" dirty="0"/>
          </a:p>
        </p:txBody>
      </p:sp>
      <p:sp>
        <p:nvSpPr>
          <p:cNvPr id="5" name="Retângulo 4">
            <a:extLst>
              <a:ext uri="{FF2B5EF4-FFF2-40B4-BE49-F238E27FC236}">
                <a16:creationId xmlns:a16="http://schemas.microsoft.com/office/drawing/2014/main" id="{EB82149A-657C-4A8F-BE5F-DFBD344B51CE}"/>
              </a:ext>
            </a:extLst>
          </p:cNvPr>
          <p:cNvSpPr/>
          <p:nvPr/>
        </p:nvSpPr>
        <p:spPr>
          <a:xfrm>
            <a:off x="251520" y="1166843"/>
            <a:ext cx="8435280" cy="821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09945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E5FF5-7054-471D-A007-1F46A6711FB1}"/>
              </a:ext>
            </a:extLst>
          </p:cNvPr>
          <p:cNvSpPr>
            <a:spLocks noGrp="1"/>
          </p:cNvSpPr>
          <p:nvPr>
            <p:ph type="title"/>
          </p:nvPr>
        </p:nvSpPr>
        <p:spPr/>
        <p:txBody>
          <a:bodyPr/>
          <a:lstStyle/>
          <a:p>
            <a:r>
              <a:rPr lang="pt-PT" dirty="0"/>
              <a:t>Programa</a:t>
            </a:r>
          </a:p>
        </p:txBody>
      </p:sp>
      <p:sp>
        <p:nvSpPr>
          <p:cNvPr id="3" name="Marcador de Posição de Conteúdo 2">
            <a:extLst>
              <a:ext uri="{FF2B5EF4-FFF2-40B4-BE49-F238E27FC236}">
                <a16:creationId xmlns:a16="http://schemas.microsoft.com/office/drawing/2014/main" id="{B80907A2-B2EE-409F-8C64-74F6FCA73068}"/>
              </a:ext>
            </a:extLst>
          </p:cNvPr>
          <p:cNvSpPr>
            <a:spLocks noGrp="1"/>
          </p:cNvSpPr>
          <p:nvPr>
            <p:ph idx="1"/>
          </p:nvPr>
        </p:nvSpPr>
        <p:spPr/>
        <p:txBody>
          <a:bodyPr>
            <a:normAutofit fontScale="40000" lnSpcReduction="20000"/>
          </a:bodyPr>
          <a:lstStyle/>
          <a:p>
            <a:pPr>
              <a:spcAft>
                <a:spcPts val="0"/>
              </a:spcAft>
            </a:pPr>
            <a:endParaRPr lang="pt-PT" dirty="0">
              <a:latin typeface="Times New Roman" panose="02020603050405020304" pitchFamily="18" charset="0"/>
              <a:ea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1.Por quê estudar ética num curso de economia?</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         1.1. Perspetivas de estudo da ética</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         1.2. A vida social como jogo de estratégia</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2. Ética da globalização</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3. As teorias éticas</a:t>
            </a:r>
            <a:endParaRPr lang="pt-PT" dirty="0">
              <a:latin typeface="Calibri" panose="020F0502020204030204" pitchFamily="34" charset="0"/>
              <a:ea typeface="Calibri" panose="020F0502020204030204" pitchFamily="34" charset="0"/>
              <a:cs typeface="Times New Roman" panose="02020603050405020304" pitchFamily="18" charset="0"/>
            </a:endParaRPr>
          </a:p>
          <a:p>
            <a:pPr indent="0">
              <a:spcAft>
                <a:spcPts val="0"/>
              </a:spcAft>
              <a:buNone/>
            </a:pPr>
            <a:r>
              <a:rPr lang="pt-PT" dirty="0">
                <a:solidFill>
                  <a:srgbClr val="000000"/>
                </a:solidFill>
                <a:latin typeface="Calibri" panose="020F0502020204030204" pitchFamily="34" charset="0"/>
                <a:ea typeface="Times New Roman" panose="02020603050405020304" pitchFamily="18" charset="0"/>
              </a:rPr>
              <a:t>   3.1Utilitarismo Clássico</a:t>
            </a:r>
            <a:endParaRPr lang="pt-PT" dirty="0">
              <a:latin typeface="Times New Roman" panose="02020603050405020304" pitchFamily="18" charset="0"/>
              <a:ea typeface="Times New Roman" panose="02020603050405020304" pitchFamily="18" charset="0"/>
            </a:endParaRPr>
          </a:p>
          <a:p>
            <a:pPr marL="114300" indent="0">
              <a:lnSpc>
                <a:spcPct val="115000"/>
              </a:lnSpc>
              <a:spcAft>
                <a:spcPts val="0"/>
              </a:spcAft>
              <a:buNone/>
            </a:pPr>
            <a:r>
              <a:rPr lang="pt-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3.2Ética Kantiana</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3.3.Egoísmo Ético</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3.4Teoria dos </a:t>
            </a:r>
            <a:r>
              <a:rPr lang="pt-PT"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stakeholders</a:t>
            </a:r>
            <a:r>
              <a:rPr lang="pt-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114300" indent="0">
              <a:lnSpc>
                <a:spcPct val="115000"/>
              </a:lnSpc>
              <a:spcAft>
                <a:spcPts val="0"/>
              </a:spcAft>
              <a:buNone/>
            </a:pPr>
            <a:r>
              <a:rPr lang="pt-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3.5Ética das Virtudes</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3.6Teoria dos Direitos</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3.7Teoria da Justiça de </a:t>
            </a:r>
            <a:r>
              <a:rPr lang="pt-PT"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Rawls</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4. Ética aplicada à Economia   </a:t>
            </a: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        4.1. Direitos Humanos </a:t>
            </a:r>
            <a:r>
              <a:rPr lang="pt-PT" dirty="0" err="1">
                <a:latin typeface="Calibri" panose="020F0502020204030204" pitchFamily="34" charset="0"/>
                <a:ea typeface="Calibri" panose="020F0502020204030204" pitchFamily="34" charset="0"/>
                <a:cs typeface="Calibri" panose="020F0502020204030204" pitchFamily="34" charset="0"/>
              </a:rPr>
              <a:t>e.Intervenção</a:t>
            </a:r>
            <a:r>
              <a:rPr lang="pt-PT" dirty="0">
                <a:latin typeface="Calibri" panose="020F0502020204030204" pitchFamily="34" charset="0"/>
                <a:ea typeface="Calibri" panose="020F0502020204030204" pitchFamily="34" charset="0"/>
                <a:cs typeface="Calibri" panose="020F0502020204030204" pitchFamily="34" charset="0"/>
              </a:rPr>
              <a:t> Humanitária</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        4.2. “Global </a:t>
            </a:r>
            <a:r>
              <a:rPr lang="pt-PT" dirty="0" err="1">
                <a:latin typeface="Calibri" panose="020F0502020204030204" pitchFamily="34" charset="0"/>
                <a:ea typeface="Calibri" panose="020F0502020204030204" pitchFamily="34" charset="0"/>
                <a:cs typeface="Calibri" panose="020F0502020204030204" pitchFamily="34" charset="0"/>
              </a:rPr>
              <a:t>Governance</a:t>
            </a:r>
            <a:r>
              <a:rPr lang="pt-PT" dirty="0">
                <a:latin typeface="Calibri" panose="020F0502020204030204" pitchFamily="34" charset="0"/>
                <a:ea typeface="Calibri" panose="020F0502020204030204" pitchFamily="34" charset="0"/>
                <a:cs typeface="Calibri" panose="020F0502020204030204" pitchFamily="34" charset="0"/>
              </a:rPr>
              <a:t> </a:t>
            </a:r>
            <a:r>
              <a:rPr lang="pt-PT" dirty="0" err="1">
                <a:latin typeface="Calibri" panose="020F0502020204030204" pitchFamily="34" charset="0"/>
                <a:ea typeface="Calibri" panose="020F0502020204030204" pitchFamily="34" charset="0"/>
                <a:cs typeface="Calibri" panose="020F0502020204030204" pitchFamily="34" charset="0"/>
              </a:rPr>
              <a:t>Institutions</a:t>
            </a:r>
            <a:r>
              <a:rPr lang="pt-PT" dirty="0">
                <a:latin typeface="Calibri" panose="020F0502020204030204" pitchFamily="34" charset="0"/>
                <a:ea typeface="Calibri" panose="020F0502020204030204" pitchFamily="34" charset="0"/>
                <a:cs typeface="Calibri" panose="020F0502020204030204" pitchFamily="34" charset="0"/>
              </a:rPr>
              <a:t>” </a:t>
            </a: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        4.3. Cooperação internacional</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0"/>
              </a:spcAft>
              <a:buNone/>
            </a:pPr>
            <a:r>
              <a:rPr lang="pt-PT" dirty="0">
                <a:latin typeface="Calibri" panose="020F0502020204030204" pitchFamily="34" charset="0"/>
                <a:ea typeface="Calibri" panose="020F0502020204030204" pitchFamily="34" charset="0"/>
                <a:cs typeface="Calibri" panose="020F0502020204030204" pitchFamily="34" charset="0"/>
              </a:rPr>
              <a:t>        4.4. Ética nas organizações empresariais</a:t>
            </a:r>
            <a:endParaRPr lang="pt-PT"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pt-PT" dirty="0">
                <a:latin typeface="Calibri" panose="020F0502020204030204" pitchFamily="34" charset="0"/>
                <a:ea typeface="Times New Roman" panose="02020603050405020304" pitchFamily="18" charset="0"/>
              </a:rPr>
              <a:t>   5. Contributos da Doutrina Social da Igreja para a organização da “vida económica”.</a:t>
            </a:r>
            <a:endParaRPr lang="pt-PT" dirty="0">
              <a:latin typeface="Times New Roman" panose="02020603050405020304" pitchFamily="18" charset="0"/>
              <a:ea typeface="Times New Roman" panose="02020603050405020304" pitchFamily="18" charset="0"/>
            </a:endParaRPr>
          </a:p>
          <a:p>
            <a:endParaRPr lang="pt-PT" dirty="0"/>
          </a:p>
        </p:txBody>
      </p:sp>
      <p:sp>
        <p:nvSpPr>
          <p:cNvPr id="4" name="Retângulo 3">
            <a:extLst>
              <a:ext uri="{FF2B5EF4-FFF2-40B4-BE49-F238E27FC236}">
                <a16:creationId xmlns:a16="http://schemas.microsoft.com/office/drawing/2014/main" id="{0FFE5D91-F483-4C0F-97BE-1A24E476B648}"/>
              </a:ext>
            </a:extLst>
          </p:cNvPr>
          <p:cNvSpPr/>
          <p:nvPr/>
        </p:nvSpPr>
        <p:spPr>
          <a:xfrm>
            <a:off x="2286000" y="-2572643"/>
            <a:ext cx="4572000" cy="369332"/>
          </a:xfrm>
          <a:prstGeom prst="rect">
            <a:avLst/>
          </a:prstGeom>
        </p:spPr>
        <p:txBody>
          <a:bodyPr>
            <a:spAutoFit/>
          </a:bodyPr>
          <a:lstStyle/>
          <a:p>
            <a:pPr>
              <a:spcAft>
                <a:spcPts val="0"/>
              </a:spcAft>
            </a:pPr>
            <a:r>
              <a:rPr lang="pt-PT" dirty="0">
                <a:latin typeface="Calibri" panose="020F0502020204030204" pitchFamily="34" charset="0"/>
                <a:ea typeface="Times New Roman" panose="02020603050405020304" pitchFamily="18" charset="0"/>
              </a:rPr>
              <a:t> </a:t>
            </a:r>
            <a:endParaRPr lang="pt-PT"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591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9C236-648F-402A-9CBA-F514E0C4F12D}"/>
              </a:ext>
            </a:extLst>
          </p:cNvPr>
          <p:cNvSpPr>
            <a:spLocks noGrp="1"/>
          </p:cNvSpPr>
          <p:nvPr>
            <p:ph type="title"/>
          </p:nvPr>
        </p:nvSpPr>
        <p:spPr/>
        <p:txBody>
          <a:bodyPr/>
          <a:lstStyle/>
          <a:p>
            <a:r>
              <a:rPr lang="pt-PT" dirty="0"/>
              <a:t>Seminários</a:t>
            </a:r>
          </a:p>
        </p:txBody>
      </p:sp>
      <p:sp>
        <p:nvSpPr>
          <p:cNvPr id="3" name="Marcador de Posição de Conteúdo 2">
            <a:extLst>
              <a:ext uri="{FF2B5EF4-FFF2-40B4-BE49-F238E27FC236}">
                <a16:creationId xmlns:a16="http://schemas.microsoft.com/office/drawing/2014/main" id="{56E3BFC3-C94C-4F75-8C2D-CCBE19651EF5}"/>
              </a:ext>
            </a:extLst>
          </p:cNvPr>
          <p:cNvSpPr>
            <a:spLocks noGrp="1"/>
          </p:cNvSpPr>
          <p:nvPr>
            <p:ph idx="1"/>
          </p:nvPr>
        </p:nvSpPr>
        <p:spPr>
          <a:xfrm>
            <a:off x="539552" y="1196752"/>
            <a:ext cx="8147248" cy="4929411"/>
          </a:xfrm>
        </p:spPr>
        <p:txBody>
          <a:bodyPr/>
          <a:lstStyle/>
          <a:p>
            <a:pPr marL="0" indent="0">
              <a:buNone/>
            </a:pPr>
            <a:endParaRPr lang="pt-PT" dirty="0"/>
          </a:p>
        </p:txBody>
      </p:sp>
      <p:sp>
        <p:nvSpPr>
          <p:cNvPr id="4" name="Retângulo 3">
            <a:extLst>
              <a:ext uri="{FF2B5EF4-FFF2-40B4-BE49-F238E27FC236}">
                <a16:creationId xmlns:a16="http://schemas.microsoft.com/office/drawing/2014/main" id="{BD9E4F91-39D0-48F6-A10A-D0008AB5F21A}"/>
              </a:ext>
            </a:extLst>
          </p:cNvPr>
          <p:cNvSpPr/>
          <p:nvPr/>
        </p:nvSpPr>
        <p:spPr>
          <a:xfrm>
            <a:off x="2286000" y="1443841"/>
            <a:ext cx="4806280" cy="4370427"/>
          </a:xfrm>
          <a:prstGeom prst="rect">
            <a:avLst/>
          </a:prstGeom>
        </p:spPr>
        <p:txBody>
          <a:bodyPr wrap="square">
            <a:spAutoFit/>
          </a:bodyPr>
          <a:lstStyle/>
          <a:p>
            <a:pPr>
              <a:spcAft>
                <a:spcPts val="0"/>
              </a:spcAft>
            </a:pPr>
            <a:r>
              <a:rPr lang="pt-PT" dirty="0">
                <a:latin typeface="Calibri" panose="020F0502020204030204" pitchFamily="34" charset="0"/>
                <a:ea typeface="Times New Roman" panose="02020603050405020304" pitchFamily="18" charset="0"/>
              </a:rPr>
              <a:t> </a:t>
            </a:r>
            <a:endParaRPr lang="pt-PT" dirty="0">
              <a:latin typeface="Times New Roman" panose="02020603050405020304" pitchFamily="18" charset="0"/>
              <a:ea typeface="Times New Roman" panose="02020603050405020304" pitchFamily="18" charset="0"/>
            </a:endParaRPr>
          </a:p>
          <a:p>
            <a:pPr>
              <a:spcAft>
                <a:spcPts val="0"/>
              </a:spcAft>
            </a:pPr>
            <a:r>
              <a:rPr lang="pt-PT" sz="2000" dirty="0">
                <a:latin typeface="Calibri" panose="020F0502020204030204" pitchFamily="34" charset="0"/>
                <a:ea typeface="Times New Roman" panose="02020603050405020304" pitchFamily="18" charset="0"/>
              </a:rPr>
              <a:t>“</a:t>
            </a:r>
            <a:r>
              <a:rPr lang="pt-PT" sz="2000" b="1" dirty="0">
                <a:latin typeface="Calibri" panose="020F0502020204030204" pitchFamily="34" charset="0"/>
                <a:ea typeface="Times New Roman" panose="02020603050405020304" pitchFamily="18" charset="0"/>
              </a:rPr>
              <a:t>Ética aplicada à Economia</a:t>
            </a:r>
            <a:r>
              <a:rPr lang="pt-PT" sz="2000" dirty="0">
                <a:latin typeface="Calibri" panose="020F0502020204030204" pitchFamily="34" charset="0"/>
                <a:ea typeface="Times New Roman" panose="02020603050405020304" pitchFamily="18" charset="0"/>
              </a:rPr>
              <a:t>” </a:t>
            </a:r>
          </a:p>
          <a:p>
            <a:pPr>
              <a:spcAft>
                <a:spcPts val="0"/>
              </a:spcAft>
            </a:pPr>
            <a:r>
              <a:rPr lang="pt-PT" sz="2000" dirty="0">
                <a:latin typeface="Calibri" panose="020F0502020204030204" pitchFamily="34" charset="0"/>
                <a:ea typeface="Times New Roman" panose="02020603050405020304" pitchFamily="18" charset="0"/>
              </a:rPr>
              <a:t>31/10/2018, Professora Maria do Céu Patrão Neves, Universidade dos Açores (</a:t>
            </a:r>
            <a:r>
              <a:rPr lang="pt-PT" sz="2000" u="sng" dirty="0">
                <a:solidFill>
                  <a:srgbClr val="073763"/>
                </a:solidFill>
                <a:latin typeface="Calibri" panose="020F0502020204030204" pitchFamily="34" charset="0"/>
                <a:ea typeface="Times New Roman" panose="02020603050405020304" pitchFamily="18" charset="0"/>
                <a:hlinkClick r:id="rId2"/>
              </a:rPr>
              <a:t>www.mpatraoneves.pt</a:t>
            </a:r>
            <a:r>
              <a:rPr lang="pt-PT" sz="2000" dirty="0">
                <a:latin typeface="Calibri" panose="020F0502020204030204" pitchFamily="34" charset="0"/>
                <a:ea typeface="Times New Roman" panose="02020603050405020304" pitchFamily="18" charset="0"/>
              </a:rPr>
              <a:t>)</a:t>
            </a:r>
            <a:br>
              <a:rPr lang="pt-PT" sz="2000" dirty="0">
                <a:latin typeface="Calibri" panose="020F0502020204030204" pitchFamily="34" charset="0"/>
                <a:ea typeface="Times New Roman" panose="02020603050405020304" pitchFamily="18" charset="0"/>
              </a:rPr>
            </a:br>
            <a:br>
              <a:rPr lang="pt-PT" sz="2000" dirty="0">
                <a:latin typeface="Calibri" panose="020F0502020204030204" pitchFamily="34" charset="0"/>
                <a:ea typeface="Times New Roman" panose="02020603050405020304" pitchFamily="18" charset="0"/>
              </a:rPr>
            </a:br>
            <a:r>
              <a:rPr lang="pt-PT" sz="2000" dirty="0">
                <a:solidFill>
                  <a:srgbClr val="000000"/>
                </a:solidFill>
                <a:latin typeface="Calibri" panose="020F0502020204030204" pitchFamily="34" charset="0"/>
                <a:ea typeface="Times New Roman" panose="02020603050405020304" pitchFamily="18" charset="0"/>
              </a:rPr>
              <a:t>“</a:t>
            </a:r>
            <a:r>
              <a:rPr lang="pt-PT" sz="2000" b="1" dirty="0">
                <a:solidFill>
                  <a:srgbClr val="000000"/>
                </a:solidFill>
                <a:latin typeface="Calibri" panose="020F0502020204030204" pitchFamily="34" charset="0"/>
                <a:ea typeface="Times New Roman" panose="02020603050405020304" pitchFamily="18" charset="0"/>
              </a:rPr>
              <a:t>Ética, Responsabilidade Social Empresarial e Sustentabilidade. A estratégia de criação e proteção de Valor organizacional</a:t>
            </a:r>
            <a:r>
              <a:rPr lang="pt-PT" sz="2000" dirty="0">
                <a:solidFill>
                  <a:srgbClr val="000000"/>
                </a:solidFill>
                <a:latin typeface="Calibri" panose="020F0502020204030204" pitchFamily="34" charset="0"/>
                <a:ea typeface="Times New Roman" panose="02020603050405020304" pitchFamily="18" charset="0"/>
              </a:rPr>
              <a:t>", 7/11/2018, </a:t>
            </a:r>
          </a:p>
          <a:p>
            <a:pPr>
              <a:spcAft>
                <a:spcPts val="0"/>
              </a:spcAft>
            </a:pPr>
            <a:r>
              <a:rPr lang="pt-PT" sz="2000" dirty="0">
                <a:solidFill>
                  <a:srgbClr val="000000"/>
                </a:solidFill>
                <a:latin typeface="Calibri" panose="020F0502020204030204" pitchFamily="34" charset="0"/>
                <a:ea typeface="Times New Roman" panose="02020603050405020304" pitchFamily="18" charset="0"/>
              </a:rPr>
              <a:t>Professor Ricardo Lopes Ferro, Embaixador da Aliança ODS PORTUGAL da rede portuguesa United </a:t>
            </a:r>
            <a:r>
              <a:rPr lang="pt-PT" sz="2000" dirty="0" err="1">
                <a:solidFill>
                  <a:srgbClr val="000000"/>
                </a:solidFill>
                <a:latin typeface="Calibri" panose="020F0502020204030204" pitchFamily="34" charset="0"/>
                <a:ea typeface="Times New Roman" panose="02020603050405020304" pitchFamily="18" charset="0"/>
              </a:rPr>
              <a:t>Nations</a:t>
            </a:r>
            <a:r>
              <a:rPr lang="pt-PT" sz="2000" dirty="0">
                <a:solidFill>
                  <a:srgbClr val="000000"/>
                </a:solidFill>
                <a:latin typeface="Calibri" panose="020F0502020204030204" pitchFamily="34" charset="0"/>
                <a:ea typeface="Times New Roman" panose="02020603050405020304" pitchFamily="18" charset="0"/>
              </a:rPr>
              <a:t> Global </a:t>
            </a:r>
            <a:r>
              <a:rPr lang="pt-PT" sz="2000" dirty="0" err="1">
                <a:solidFill>
                  <a:srgbClr val="000000"/>
                </a:solidFill>
                <a:latin typeface="Calibri" panose="020F0502020204030204" pitchFamily="34" charset="0"/>
                <a:ea typeface="Times New Roman" panose="02020603050405020304" pitchFamily="18" charset="0"/>
              </a:rPr>
              <a:t>Compact</a:t>
            </a:r>
            <a:r>
              <a:rPr lang="pt-PT" sz="2000" dirty="0">
                <a:solidFill>
                  <a:srgbClr val="000000"/>
                </a:solidFill>
                <a:latin typeface="Calibri" panose="020F0502020204030204" pitchFamily="34" charset="0"/>
                <a:ea typeface="Times New Roman" panose="02020603050405020304" pitchFamily="18" charset="0"/>
              </a:rPr>
              <a:t> Network Portugal (UN GCNP).</a:t>
            </a:r>
            <a:endParaRPr lang="pt-PT"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740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19C93-7200-4691-83D8-05D28731A165}"/>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511158DC-79B2-4BAD-9B85-3462516B4ED5}"/>
              </a:ext>
            </a:extLst>
          </p:cNvPr>
          <p:cNvSpPr>
            <a:spLocks noGrp="1"/>
          </p:cNvSpPr>
          <p:nvPr>
            <p:ph idx="1"/>
          </p:nvPr>
        </p:nvSpPr>
        <p:spPr/>
        <p:txBody>
          <a:bodyPr>
            <a:normAutofit fontScale="62500" lnSpcReduction="20000"/>
          </a:bodyPr>
          <a:lstStyle/>
          <a:p>
            <a:pPr lvl="0"/>
            <a:r>
              <a:rPr lang="pt-PT" dirty="0"/>
              <a:t>Almeida, Filipe (2010), </a:t>
            </a:r>
            <a:r>
              <a:rPr lang="pt-PT" i="1" dirty="0"/>
              <a:t>Ética, Valores Humanos e Responsabilidade Social das Empresas,</a:t>
            </a:r>
            <a:r>
              <a:rPr lang="pt-PT" dirty="0"/>
              <a:t> Princípia, Publicações Universitárias e Científicas (Parte III e Parte IV).</a:t>
            </a:r>
          </a:p>
          <a:p>
            <a:pPr lvl="0"/>
            <a:r>
              <a:rPr lang="pt-PT" dirty="0"/>
              <a:t>Neves, Maria do Céu Patrão  (coordenação) (2016), </a:t>
            </a:r>
            <a:r>
              <a:rPr lang="pt-PT" i="1" dirty="0"/>
              <a:t>Dos Fundamentos às Práticas</a:t>
            </a:r>
            <a:r>
              <a:rPr lang="pt-PT" dirty="0"/>
              <a:t>, Edições 70.</a:t>
            </a:r>
          </a:p>
          <a:p>
            <a:pPr lvl="0"/>
            <a:r>
              <a:rPr lang="pt-PT" dirty="0"/>
              <a:t>Neves, Maria do Céu Patrão  e Neves, João César das (coordenação) (2016), </a:t>
            </a:r>
            <a:r>
              <a:rPr lang="pt-PT" i="1" dirty="0"/>
              <a:t>Ética aplicada à</a:t>
            </a:r>
            <a:r>
              <a:rPr lang="pt-PT" dirty="0"/>
              <a:t> </a:t>
            </a:r>
            <a:r>
              <a:rPr lang="pt-PT" i="1" dirty="0"/>
              <a:t>Economia</a:t>
            </a:r>
            <a:r>
              <a:rPr lang="pt-PT" dirty="0"/>
              <a:t>, Edições 70.</a:t>
            </a:r>
          </a:p>
          <a:p>
            <a:pPr lvl="0"/>
            <a:r>
              <a:rPr lang="pt-PT" dirty="0" err="1"/>
              <a:t>Rawls</a:t>
            </a:r>
            <a:r>
              <a:rPr lang="pt-PT" dirty="0"/>
              <a:t>, John (2013), </a:t>
            </a:r>
            <a:r>
              <a:rPr lang="pt-PT" i="1" dirty="0"/>
              <a:t>Uma Teoria da Justiça</a:t>
            </a:r>
            <a:r>
              <a:rPr lang="pt-PT" dirty="0"/>
              <a:t>, Editorial Presença (3ª edição).</a:t>
            </a:r>
          </a:p>
          <a:p>
            <a:pPr lvl="0"/>
            <a:r>
              <a:rPr lang="en-US" dirty="0"/>
              <a:t>Rosenthal, Joel H. and Barry, Christian (2009), </a:t>
            </a:r>
            <a:r>
              <a:rPr lang="en-US" i="1" dirty="0"/>
              <a:t>Ethics &amp; International Affairs</a:t>
            </a:r>
            <a:r>
              <a:rPr lang="en-US" dirty="0"/>
              <a:t>, Georgetown University Press (3.ª </a:t>
            </a:r>
            <a:r>
              <a:rPr lang="en-US" dirty="0" err="1"/>
              <a:t>edição</a:t>
            </a:r>
            <a:r>
              <a:rPr lang="en-US" dirty="0"/>
              <a:t>).</a:t>
            </a:r>
            <a:endParaRPr lang="pt-PT" dirty="0"/>
          </a:p>
          <a:p>
            <a:pPr lvl="0"/>
            <a:r>
              <a:rPr lang="pt-PT" dirty="0"/>
              <a:t>Sen, </a:t>
            </a:r>
            <a:r>
              <a:rPr lang="pt-PT" dirty="0" err="1"/>
              <a:t>Amartya</a:t>
            </a:r>
            <a:r>
              <a:rPr lang="pt-PT" dirty="0"/>
              <a:t> (1988), </a:t>
            </a:r>
            <a:r>
              <a:rPr lang="pt-PT" i="1" dirty="0"/>
              <a:t>Sobre Ética e Economia</a:t>
            </a:r>
            <a:r>
              <a:rPr lang="pt-PT" dirty="0"/>
              <a:t>, Almedina. </a:t>
            </a:r>
          </a:p>
          <a:p>
            <a:pPr lvl="0"/>
            <a:r>
              <a:rPr lang="pt-PT" dirty="0"/>
              <a:t>Sem, </a:t>
            </a:r>
            <a:r>
              <a:rPr lang="pt-PT" dirty="0" err="1"/>
              <a:t>Amartya</a:t>
            </a:r>
            <a:r>
              <a:rPr lang="pt-PT" dirty="0"/>
              <a:t> (2012), </a:t>
            </a:r>
            <a:r>
              <a:rPr lang="pt-PT" i="1" dirty="0"/>
              <a:t>A Ideia de Justiça</a:t>
            </a:r>
            <a:r>
              <a:rPr lang="pt-PT" dirty="0"/>
              <a:t>, Almedina.</a:t>
            </a:r>
          </a:p>
          <a:p>
            <a:pPr lvl="0"/>
            <a:r>
              <a:rPr lang="en-US" dirty="0" err="1"/>
              <a:t>Artigos</a:t>
            </a:r>
            <a:r>
              <a:rPr lang="en-US" dirty="0"/>
              <a:t> do Journal</a:t>
            </a:r>
            <a:r>
              <a:rPr lang="en-US" i="1" dirty="0"/>
              <a:t> Ethics &amp; International Affairs.</a:t>
            </a:r>
            <a:r>
              <a:rPr lang="en-US" dirty="0"/>
              <a:t> </a:t>
            </a:r>
            <a:endParaRPr lang="pt-PT" dirty="0"/>
          </a:p>
          <a:p>
            <a:pPr lvl="0"/>
            <a:r>
              <a:rPr lang="pt-PT" dirty="0"/>
              <a:t>Compêndio da doutrina social da Igreja (2004) e encíclica </a:t>
            </a:r>
            <a:r>
              <a:rPr lang="pt-PT" dirty="0" err="1"/>
              <a:t>Laudato</a:t>
            </a:r>
            <a:r>
              <a:rPr lang="pt-PT" dirty="0"/>
              <a:t> si  acessíveis na Estação da Santa Sé na Internet (</a:t>
            </a:r>
            <a:r>
              <a:rPr lang="pt-PT" u="sng" dirty="0">
                <a:hlinkClick r:id="rId2"/>
              </a:rPr>
              <a:t>www.vatican.va</a:t>
            </a:r>
            <a:r>
              <a:rPr lang="pt-PT" dirty="0"/>
              <a:t>) </a:t>
            </a:r>
          </a:p>
          <a:p>
            <a:endParaRPr lang="pt-PT" dirty="0"/>
          </a:p>
        </p:txBody>
      </p:sp>
    </p:spTree>
    <p:extLst>
      <p:ext uri="{BB962C8B-B14F-4D97-AF65-F5344CB8AC3E}">
        <p14:creationId xmlns:p14="http://schemas.microsoft.com/office/powerpoint/2010/main" val="136884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PT" sz="3600" dirty="0"/>
              <a:t>Por quê estudar ética num curso de economia</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880914"/>
            <a:ext cx="8229600" cy="396453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Apresentação no Ecrã (4:3)</PresentationFormat>
  <Paragraphs>106</Paragraphs>
  <Slides>23</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23</vt:i4>
      </vt:variant>
    </vt:vector>
  </HeadingPairs>
  <TitlesOfParts>
    <vt:vector size="28" baseType="lpstr">
      <vt:lpstr>ＭＳ Ｐゴシック</vt:lpstr>
      <vt:lpstr>Arial</vt:lpstr>
      <vt:lpstr>Calibri</vt:lpstr>
      <vt:lpstr>Times New Roman</vt:lpstr>
      <vt:lpstr>Tema do Office</vt:lpstr>
      <vt:lpstr>Ética em Economia Internacional e Estudos Europeus</vt:lpstr>
      <vt:lpstr>Normas éticas e morais</vt:lpstr>
      <vt:lpstr>A tutela das normas</vt:lpstr>
      <vt:lpstr>Apresentação do PowerPoint</vt:lpstr>
      <vt:lpstr>Conteúdo da unidade curricular</vt:lpstr>
      <vt:lpstr>Programa</vt:lpstr>
      <vt:lpstr>Seminários</vt:lpstr>
      <vt:lpstr>Apresentação do PowerPoint</vt:lpstr>
      <vt:lpstr>Por quê estudar ética num curso de economia</vt:lpstr>
      <vt:lpstr>Por quê estudar ética num curso de economia</vt:lpstr>
      <vt:lpstr>Por quê estudar ética num curso de economia</vt:lpstr>
      <vt:lpstr>Por quê estudar ética num curso de economia</vt:lpstr>
      <vt:lpstr>Por quê estudar ética num curso de economia</vt:lpstr>
      <vt:lpstr>Apresentação do PowerPoint</vt:lpstr>
      <vt:lpstr>Apresentação do PowerPoint</vt:lpstr>
      <vt:lpstr>Apresentação do PowerPoint</vt:lpstr>
      <vt:lpstr>Apresentação do PowerPoint</vt:lpstr>
      <vt:lpstr>Apresentação do PowerPoint</vt:lpstr>
      <vt:lpstr>Por quê estudar Doutrina Social da Igreja</vt:lpstr>
      <vt:lpstr>A visão cristã dos Pais da Europa</vt:lpstr>
      <vt:lpstr>Pais fundadores da Europa</vt:lpstr>
      <vt:lpstr>Conceitos familiares</vt:lpstr>
      <vt:lpstr>Avaliação de conhecimentos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Ética em Economia Internacional e Estudos Europeus</dc:title>
  <dc:creator>Paula</dc:creator>
  <cp:lastModifiedBy>Maria Paula Fontoura</cp:lastModifiedBy>
  <cp:revision>18</cp:revision>
  <cp:lastPrinted>2018-09-19T12:18:27Z</cp:lastPrinted>
  <dcterms:created xsi:type="dcterms:W3CDTF">2016-09-21T13:12:25Z</dcterms:created>
  <dcterms:modified xsi:type="dcterms:W3CDTF">2018-09-19T13:46:23Z</dcterms:modified>
</cp:coreProperties>
</file>